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critorio\Veh&#237;culos\Reportes%20ingresos%20vehiculo%20y%20registro%20octubre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style val="39"/>
  <c:chart>
    <c:title>
      <c:tx>
        <c:rich>
          <a:bodyPr/>
          <a:lstStyle/>
          <a:p>
            <a:pPr>
              <a:defRPr/>
            </a:pPr>
            <a:r>
              <a:rPr lang="es-CO"/>
              <a:t>Recaudo Comparativo 2017 - 2018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Hoja1!$B$7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Hoja1!$A$8:$A$9</c:f>
              <c:strCache>
                <c:ptCount val="2"/>
                <c:pt idx="0">
                  <c:v>REGISTRO</c:v>
                </c:pt>
                <c:pt idx="1">
                  <c:v>VEHICULOS</c:v>
                </c:pt>
              </c:strCache>
            </c:strRef>
          </c:cat>
          <c:val>
            <c:numRef>
              <c:f>Hoja1!$B$8:$B$9</c:f>
              <c:numCache>
                <c:formatCode>_ * #,##0_ ;_ * \-#,##0_ ;_ * "-"??_ ;_ @_ </c:formatCode>
                <c:ptCount val="2"/>
                <c:pt idx="0">
                  <c:v>610765200</c:v>
                </c:pt>
                <c:pt idx="1">
                  <c:v>642929096.64999998</c:v>
                </c:pt>
              </c:numCache>
            </c:numRef>
          </c:val>
        </c:ser>
        <c:ser>
          <c:idx val="1"/>
          <c:order val="1"/>
          <c:tx>
            <c:strRef>
              <c:f>Hoja1!$C$7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Hoja1!$A$8:$A$9</c:f>
              <c:strCache>
                <c:ptCount val="2"/>
                <c:pt idx="0">
                  <c:v>REGISTRO</c:v>
                </c:pt>
                <c:pt idx="1">
                  <c:v>VEHICULOS</c:v>
                </c:pt>
              </c:strCache>
            </c:strRef>
          </c:cat>
          <c:val>
            <c:numRef>
              <c:f>Hoja1!$C$8:$C$9</c:f>
              <c:numCache>
                <c:formatCode>_ * #,##0_ ;_ * \-#,##0_ ;_ * "-"??_ ;_ @_ </c:formatCode>
                <c:ptCount val="2"/>
                <c:pt idx="0">
                  <c:v>650772100</c:v>
                </c:pt>
                <c:pt idx="1">
                  <c:v>982500000</c:v>
                </c:pt>
              </c:numCache>
            </c:numRef>
          </c:val>
        </c:ser>
        <c:shape val="box"/>
        <c:axId val="127558784"/>
        <c:axId val="131737472"/>
        <c:axId val="0"/>
      </c:bar3DChart>
      <c:catAx>
        <c:axId val="127558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CO"/>
                  <a:t>Impuesto</a:t>
                </a:r>
              </a:p>
            </c:rich>
          </c:tx>
          <c:layout/>
        </c:title>
        <c:majorTickMark val="none"/>
        <c:tickLblPos val="nextTo"/>
        <c:crossAx val="131737472"/>
        <c:crosses val="autoZero"/>
        <c:auto val="1"/>
        <c:lblAlgn val="ctr"/>
        <c:lblOffset val="100"/>
      </c:catAx>
      <c:valAx>
        <c:axId val="1317374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CO" dirty="0" smtClean="0"/>
                  <a:t>Pesos</a:t>
                </a:r>
                <a:r>
                  <a:rPr lang="es-CO" baseline="0" dirty="0" smtClean="0"/>
                  <a:t> $</a:t>
                </a:r>
                <a:endParaRPr lang="es-CO" dirty="0"/>
              </a:p>
            </c:rich>
          </c:tx>
          <c:layout/>
        </c:title>
        <c:numFmt formatCode="_ * #,##0_ ;_ * \-#,##0_ ;_ * &quot;-&quot;??_ ;_ @_ " sourceLinked="1"/>
        <c:tickLblPos val="nextTo"/>
        <c:crossAx val="127558784"/>
        <c:crosses val="autoZero"/>
        <c:crossBetween val="between"/>
      </c:valAx>
    </c:plotArea>
    <c:legend>
      <c:legendPos val="r"/>
      <c:layout/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FICINA IMPUESTO SOBRE VEHÍCULOS E IMPUESTO DE REGISTRO</a:t>
            </a:r>
            <a:endParaRPr lang="es-CO" b="1" i="1" dirty="0" smtClean="0">
              <a:solidFill>
                <a:schemeClr val="tx2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8" name="0 Imagen" descr="rentas-0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Gráfico"/>
          <p:cNvGraphicFramePr/>
          <p:nvPr/>
        </p:nvGraphicFramePr>
        <p:xfrm>
          <a:off x="1460500" y="659278"/>
          <a:ext cx="5715000" cy="3290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952500" y="4191000"/>
            <a:ext cx="693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El aumento del recaudo por Impuestos sobre Vehículos Automotores e Impuesto de Registro, reporta un mayor valor por $379.577.503 frente al acumulado a 31 de enero de 2017.  Este mayor recaudo se debe a la oportuna gestión del Departamento para comunicar e invitar a los contribuyentes a aprovechar el descuento de 20% sobre la vigencia 2018 en el Impuesto sobre Vehículos Automotores y un mayor arraigo de esa cultura de pago que se viene socializando con los contribuyentes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965200" y="1397000"/>
            <a:ext cx="6934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/>
              <a:t>Durante este primer mes del año, el nuevo modelo ha permitido un recaudo por Derechos de Sistematización de $121.494.000, recaudo que durante el mes de enero del año anterior no ingresaba a las arcas del Departamento por el modelo de Outsourcing que se manejaba.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De otro lado, en el mes de enero adelantamos gestiones para iniciar el emplazamiento masivo de contribuyentes que adeudan las vigencias 2013 a 2017, a diferencia de otros años, realizaremos único emplazamiento por 4 vigencias lo que le permite al Departamento no solo un ahorro cercano a $160.000.000 sino ahorro en tiempo, recurso humano, así como un menor riesgo de prescripción de cartera 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856</TotalTime>
  <Words>216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Presentación1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127</cp:revision>
  <dcterms:created xsi:type="dcterms:W3CDTF">2016-02-24T15:11:44Z</dcterms:created>
  <dcterms:modified xsi:type="dcterms:W3CDTF">2018-02-27T16:57:55Z</dcterms:modified>
</cp:coreProperties>
</file>